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2442" r:id="rId1"/>
    <p:sldMasterId id="2147518570" r:id="rId2"/>
  </p:sldMasterIdLst>
  <p:notesMasterIdLst>
    <p:notesMasterId r:id="rId9"/>
  </p:notesMasterIdLst>
  <p:handoutMasterIdLst>
    <p:handoutMasterId r:id="rId10"/>
  </p:handoutMasterIdLst>
  <p:sldIdLst>
    <p:sldId id="1673" r:id="rId3"/>
    <p:sldId id="2128" r:id="rId4"/>
    <p:sldId id="2129" r:id="rId5"/>
    <p:sldId id="2130" r:id="rId6"/>
    <p:sldId id="2131" r:id="rId7"/>
    <p:sldId id="2132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CC"/>
    <a:srgbClr val="D0D8E8"/>
    <a:srgbClr val="CCFF99"/>
    <a:srgbClr val="996600"/>
    <a:srgbClr val="0000FF"/>
    <a:srgbClr val="009999"/>
    <a:srgbClr val="33CCCC"/>
    <a:srgbClr val="99FF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45" autoAdjust="0"/>
  </p:normalViewPr>
  <p:slideViewPr>
    <p:cSldViewPr>
      <p:cViewPr varScale="1">
        <p:scale>
          <a:sx n="128" d="100"/>
          <a:sy n="128" d="100"/>
        </p:scale>
        <p:origin x="119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9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04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dirty="0"/>
              <a:t>hvhjvhjvhjvjh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D36C98-8FCC-4068-877C-9C66CC0D65C3}" type="datetimeFigureOut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77CD9FF-8799-4A07-B4CE-36A3697D0E7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425230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dirty="0"/>
              <a:t>hvhjvhjvhjvjh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5E15AB-C19E-450F-B90D-8A8F1130418C}" type="datetimeFigureOut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D3B68F-CDD3-4C6A-8CB8-BEEC9560C78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1664790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246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CB899-FEBF-4A60-82D0-5D0B37F84E65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C65FA-63A2-4CF3-B648-37B2AAC7458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08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860-263A-42BA-844E-B5C79FCD7C49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B38E-0D24-48E1-95A7-5D06E6929BB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988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038350" cy="589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65825" cy="58975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7091-9A74-4B70-B84A-C3C11A8220F7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0279-DA1C-43AA-B89A-D3F9C308228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863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DA550-ADD9-4FCE-9EEE-A5937D1AB4A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625782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délník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bdélník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EF8698-D846-4B8A-8C10-4087766FE56D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31DAE4B0-F3CC-4211-B8C2-903D8F43544E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570839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F9E31-5D6E-4967-BED4-4B09649B410C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BD340-C759-43BB-B78E-48833D58A323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01884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5CD6-8FDC-48CF-A0E0-A10C6369DDFB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607379B1-CCE9-426F-AAFF-81BB8236A28C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</p:spTree>
    <p:extLst>
      <p:ext uri="{BB962C8B-B14F-4D97-AF65-F5344CB8AC3E}">
        <p14:creationId xmlns:p14="http://schemas.microsoft.com/office/powerpoint/2010/main" val="1264752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1C2A6D-0DC2-4E32-8A01-60D148274AB6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CDD47-1495-424D-AD55-0B520DCA3DD6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</p:spTree>
    <p:extLst>
      <p:ext uri="{BB962C8B-B14F-4D97-AF65-F5344CB8AC3E}">
        <p14:creationId xmlns:p14="http://schemas.microsoft.com/office/powerpoint/2010/main" val="2161244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D35809-1314-4A6D-B71E-B9C5DBE2312E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6FBD-6316-44AF-9D23-213804013C0C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</p:spTree>
    <p:extLst>
      <p:ext uri="{BB962C8B-B14F-4D97-AF65-F5344CB8AC3E}">
        <p14:creationId xmlns:p14="http://schemas.microsoft.com/office/powerpoint/2010/main" val="1852750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CB79E-E280-495D-AABD-FB896395E789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BD43-A9B8-4441-853F-2EE26DDF082C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826735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3DB9-F4FB-41FC-ADA2-14A5C752F4AE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0C7A07C5-4C1F-42BE-AC8A-1E1BF8369624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63485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6111-3230-4ECF-B660-65A19FA5EDE3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845A-6EEB-48E4-8FD5-E47092203A0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8001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119DE-7BF6-487A-A958-2604F4B74CD8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D352-DAE8-44C2-BCA2-E3237CDAB3A3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59327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bdélník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bdélník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bdélník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dirty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576A74-B567-4C3D-A7BF-A33DBAE725B3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3C33E195-7E9F-4871-914C-7F37A3265CD1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</p:spTree>
    <p:extLst>
      <p:ext uri="{BB962C8B-B14F-4D97-AF65-F5344CB8AC3E}">
        <p14:creationId xmlns:p14="http://schemas.microsoft.com/office/powerpoint/2010/main" val="3774078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23B53-67E5-4D4D-AECE-1415740D4635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DB2D-75F1-498C-93D8-C1A9E1BF842F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246349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45B34-D864-4419-900D-ED31D16A09A9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7F35D-44E0-474A-A08E-BD258F52E5D6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574762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B0AD-8EDC-42DF-B53E-10C80539637B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92BBA-1924-4646-9CB5-376F92C76787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28837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87C35-D23A-439D-BE5C-C56BBD64A553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8DA4C-FE3B-4E4A-9545-1D0C290D1C6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794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686F-64E0-442A-BA85-4DE9A9475ACD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18960-0FFE-4A71-B7BF-F6428FEF4A4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907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B99CB-ED3C-41DD-9DDC-CEFCF611D171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0575-C628-4566-8D23-01AEB6A0B5C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4684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F1AC-DDE6-4EC4-8829-D95AE2ECC34B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1F25-28F9-4C66-90AC-0326B33F518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863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468C2-0D7F-4B7C-BB50-7EF809B5DFDE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0E82-F8B5-49D4-A817-2E02C880114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22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8E0E-1A73-41BD-AD2B-6473FAB4E5CA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63BBD-F298-43D4-B123-86B6D876294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619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1CBC-D4D3-4FF6-B7C3-1A2A336E835A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1315-0A3B-487D-AC65-3212836D2F8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987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775F5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BD2309-8199-4FA9-91C8-FFC8149B8A52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775F5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anose="020B0602020104020603" pitchFamily="34" charset="-18"/>
              </a:defRPr>
            </a:lvl1pPr>
          </a:lstStyle>
          <a:p>
            <a:pPr>
              <a:defRPr/>
            </a:pPr>
            <a:fld id="{9B9C1B75-CE91-4D4F-99F3-BD140A43810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3401" r:id="rId1"/>
    <p:sldLayoutId id="2147523402" r:id="rId2"/>
    <p:sldLayoutId id="2147523403" r:id="rId3"/>
    <p:sldLayoutId id="2147523404" r:id="rId4"/>
    <p:sldLayoutId id="2147523405" r:id="rId5"/>
    <p:sldLayoutId id="2147523406" r:id="rId6"/>
    <p:sldLayoutId id="2147523407" r:id="rId7"/>
    <p:sldLayoutId id="2147523408" r:id="rId8"/>
    <p:sldLayoutId id="2147523409" r:id="rId9"/>
    <p:sldLayoutId id="2147523410" r:id="rId10"/>
    <p:sldLayoutId id="2147523411" r:id="rId11"/>
    <p:sldLayoutId id="214752346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307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775F5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7E0449-FFD8-43D2-8CC8-AC88F53A7852}" type="datetime1">
              <a:rPr lang="cs-CZ"/>
              <a:pPr>
                <a:defRPr/>
              </a:pPr>
              <a:t>15.10.2024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775F55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dirty="0"/>
              <a:t>Institut vzdělávání v zemědělství o.p.s.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anose="020B0602020104020603" pitchFamily="34" charset="-18"/>
              </a:defRPr>
            </a:lvl1pPr>
          </a:lstStyle>
          <a:p>
            <a:pPr>
              <a:defRPr/>
            </a:pPr>
            <a:fld id="{198FBE3E-54F8-4794-AAC7-FAD29BCB8F5D}" type="slidenum">
              <a:rPr lang="cs-CZ" altLang="en-US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23462" r:id="rId1"/>
    <p:sldLayoutId id="2147523423" r:id="rId2"/>
    <p:sldLayoutId id="2147523463" r:id="rId3"/>
    <p:sldLayoutId id="2147523464" r:id="rId4"/>
    <p:sldLayoutId id="2147523465" r:id="rId5"/>
    <p:sldLayoutId id="2147523424" r:id="rId6"/>
    <p:sldLayoutId id="2147523466" r:id="rId7"/>
    <p:sldLayoutId id="2147523425" r:id="rId8"/>
    <p:sldLayoutId id="2147523467" r:id="rId9"/>
    <p:sldLayoutId id="2147523426" r:id="rId10"/>
    <p:sldLayoutId id="2147523468" r:id="rId11"/>
    <p:sldLayoutId id="2147523427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3"/>
          <p:cNvSpPr>
            <a:spLocks noGrp="1"/>
          </p:cNvSpPr>
          <p:nvPr>
            <p:ph type="title" idx="4294967295"/>
          </p:nvPr>
        </p:nvSpPr>
        <p:spPr>
          <a:xfrm>
            <a:off x="107504" y="1700808"/>
            <a:ext cx="8928571" cy="172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alt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Ekoplatba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podporu udržitelného 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hospodaření se živinami</a:t>
            </a:r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8115" name="Rectangle 7"/>
          <p:cNvSpPr>
            <a:spLocks noChangeArrowheads="1"/>
          </p:cNvSpPr>
          <p:nvPr/>
        </p:nvSpPr>
        <p:spPr bwMode="auto">
          <a:xfrm>
            <a:off x="-19050" y="61658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tel. 603 520 684, klir@vurv.cz </a:t>
            </a:r>
            <a:r>
              <a:rPr lang="cs-CZ" altLang="cs-CZ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</a:t>
            </a:r>
            <a:r>
              <a:rPr lang="cs-CZ" alt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www.vurv.cz, www.nitrat.cz</a:t>
            </a:r>
          </a:p>
        </p:txBody>
      </p:sp>
      <p:sp>
        <p:nvSpPr>
          <p:cNvPr id="218116" name="Podnadpis 2"/>
          <p:cNvSpPr>
            <a:spLocks/>
          </p:cNvSpPr>
          <p:nvPr/>
        </p:nvSpPr>
        <p:spPr bwMode="auto">
          <a:xfrm>
            <a:off x="592138" y="3708400"/>
            <a:ext cx="7921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00"/>
              </a:spcBef>
              <a:buClr>
                <a:srgbClr val="DD8047"/>
              </a:buClr>
              <a:buFont typeface="Wingdings" panose="05000000000000000000" pitchFamily="2" charset="2"/>
              <a:buNone/>
            </a:pPr>
            <a:r>
              <a:rPr lang="cs-CZ" altLang="cs-CZ" sz="2800" b="1" smtClean="0">
                <a:solidFill>
                  <a:srgbClr val="000000"/>
                </a:solidFill>
                <a:latin typeface="Arial" panose="020B0604020202020204" pitchFamily="34" charset="0"/>
              </a:rPr>
              <a:t>Ing. Jan Klír, CSc.</a:t>
            </a: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299" y="4221088"/>
            <a:ext cx="1061302" cy="1187815"/>
          </a:xfrm>
          <a:prstGeom prst="rect">
            <a:avLst/>
          </a:prstGeom>
        </p:spPr>
      </p:pic>
      <p:sp>
        <p:nvSpPr>
          <p:cNvPr id="19" name="Podnadpis 2"/>
          <p:cNvSpPr>
            <a:spLocks/>
          </p:cNvSpPr>
          <p:nvPr/>
        </p:nvSpPr>
        <p:spPr bwMode="auto">
          <a:xfrm>
            <a:off x="679087" y="5408903"/>
            <a:ext cx="7921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00"/>
              </a:spcBef>
              <a:buClr>
                <a:srgbClr val="DD8047"/>
              </a:buClr>
              <a:buFont typeface="Wingdings" panose="05000000000000000000" pitchFamily="2" charset="2"/>
              <a:buNone/>
            </a:pPr>
            <a:r>
              <a:rPr lang="cs-CZ" altLang="cs-CZ" sz="1800" smtClean="0">
                <a:solidFill>
                  <a:srgbClr val="000000"/>
                </a:solidFill>
                <a:latin typeface="Arial" panose="020B0604020202020204" pitchFamily="34" charset="0"/>
              </a:rPr>
              <a:t>Výzkumný ústav rostlinné výroby, v.v.i.</a:t>
            </a:r>
            <a:endParaRPr lang="cs-CZ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10620" y="260648"/>
            <a:ext cx="16786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dirty="0" smtClean="0"/>
              <a:t>15. </a:t>
            </a:r>
            <a:r>
              <a:rPr lang="cs-CZ" altLang="cs-CZ" sz="2000" dirty="0" smtClean="0"/>
              <a:t>10. </a:t>
            </a:r>
            <a:r>
              <a:rPr lang="cs-CZ" altLang="cs-CZ" sz="2000" dirty="0"/>
              <a:t>2024 </a:t>
            </a: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3000836"/>
          </a:xfrm>
          <a:prstGeom prst="rect">
            <a:avLst/>
          </a:prstGeom>
        </p:spPr>
      </p:pic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2555776" y="119856"/>
            <a:ext cx="2808311" cy="604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3200" b="1" kern="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www.vurv.cz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4621471" y="1844824"/>
            <a:ext cx="1678721" cy="1080120"/>
          </a:xfrm>
          <a:prstGeom prst="round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779912" y="2492896"/>
            <a:ext cx="965200" cy="0"/>
          </a:xfrm>
          <a:prstGeom prst="straightConnector1">
            <a:avLst/>
          </a:prstGeom>
          <a:ln w="63500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2"/>
          <p:cNvSpPr txBox="1">
            <a:spLocks noChangeArrowheads="1"/>
          </p:cNvSpPr>
          <p:nvPr/>
        </p:nvSpPr>
        <p:spPr bwMode="auto">
          <a:xfrm>
            <a:off x="-252535" y="3068960"/>
            <a:ext cx="9505056" cy="374053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 algn="l" eaLnBrk="1" hangingPunct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„Provizorní“ </a:t>
            </a:r>
            <a:r>
              <a:rPr lang="cs-CZ" altLang="cs-CZ" sz="2800" b="1" kern="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excely</a:t>
            </a:r>
            <a:r>
              <a:rPr lang="cs-CZ" altLang="cs-CZ" sz="2800" b="1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b="1" i="1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cs-CZ" altLang="cs-CZ" sz="2200" b="1" i="1" kern="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MZe</a:t>
            </a:r>
            <a:r>
              <a:rPr lang="cs-CZ" altLang="cs-CZ" sz="2200" b="1" i="1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připravuje aplikace v návaznosti</a:t>
            </a:r>
            <a:br>
              <a:rPr lang="cs-CZ" altLang="cs-CZ" sz="2200" b="1" i="1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altLang="cs-CZ" sz="2200" b="1" i="1" kern="0" dirty="0" smtClean="0">
                <a:latin typeface="Arial" charset="0"/>
                <a:cs typeface="Arial" charset="0"/>
              </a:rPr>
              <a:t>  na různé typy evidencí, pro zajištění jednotného výpočtu)</a:t>
            </a:r>
          </a:p>
          <a:p>
            <a:pPr marL="1028700" lvl="1" indent="-571500" algn="l" eaLnBrk="1" hangingPunct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200" kern="0" dirty="0" err="1">
                <a:latin typeface="Arial" charset="0"/>
                <a:cs typeface="Arial" charset="0"/>
              </a:rPr>
              <a:t>Ekoplatba</a:t>
            </a:r>
            <a:r>
              <a:rPr lang="cs-CZ" altLang="cs-CZ" sz="2200" kern="0" dirty="0">
                <a:latin typeface="Arial" charset="0"/>
                <a:cs typeface="Arial" charset="0"/>
              </a:rPr>
              <a:t> na udržitelné hospodaření se </a:t>
            </a:r>
            <a:r>
              <a:rPr lang="cs-CZ" altLang="cs-CZ" sz="2200" kern="0" dirty="0" smtClean="0">
                <a:latin typeface="Arial" charset="0"/>
                <a:cs typeface="Arial" charset="0"/>
              </a:rPr>
              <a:t>živinami </a:t>
            </a:r>
            <a:r>
              <a:rPr lang="cs-CZ" altLang="cs-CZ" sz="2000" i="1" kern="0" dirty="0" smtClean="0">
                <a:latin typeface="Arial" charset="0"/>
                <a:cs typeface="Arial" charset="0"/>
              </a:rPr>
              <a:t>(</a:t>
            </a:r>
            <a:r>
              <a:rPr lang="cs-CZ" altLang="cs-CZ" sz="2000" i="1" kern="0" dirty="0">
                <a:latin typeface="Arial" charset="0"/>
                <a:cs typeface="Arial" charset="0"/>
              </a:rPr>
              <a:t>od </a:t>
            </a:r>
            <a:r>
              <a:rPr lang="cs-CZ" altLang="cs-CZ" sz="2000" i="1" kern="0" dirty="0" smtClean="0">
                <a:latin typeface="Arial" charset="0"/>
                <a:cs typeface="Arial" charset="0"/>
              </a:rPr>
              <a:t>JŽ </a:t>
            </a:r>
            <a:r>
              <a:rPr lang="cs-CZ" altLang="cs-CZ" sz="2000" i="1" kern="0" dirty="0">
                <a:latin typeface="Arial" charset="0"/>
                <a:cs typeface="Arial" charset="0"/>
              </a:rPr>
              <a:t>2025)</a:t>
            </a:r>
          </a:p>
          <a:p>
            <a:pPr marL="1028700" lvl="1" indent="-571500" algn="l" eaLnBrk="1" hangingPunct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2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Model </a:t>
            </a:r>
            <a:r>
              <a:rPr lang="cs-CZ" altLang="cs-CZ" sz="22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OH pro </a:t>
            </a:r>
            <a:r>
              <a:rPr lang="cs-CZ" altLang="cs-CZ" sz="2200" kern="0" dirty="0" err="1">
                <a:solidFill>
                  <a:srgbClr val="000000"/>
                </a:solidFill>
                <a:latin typeface="Arial" charset="0"/>
                <a:cs typeface="Arial" charset="0"/>
              </a:rPr>
              <a:t>ekoplatbu</a:t>
            </a:r>
            <a:r>
              <a:rPr lang="cs-CZ" altLang="cs-CZ" sz="22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2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2024 </a:t>
            </a:r>
            <a:r>
              <a:rPr lang="cs-CZ" altLang="cs-CZ" sz="2000" i="1" kern="0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cs-CZ" altLang="cs-CZ" sz="2000" i="1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výpočet </a:t>
            </a:r>
            <a:r>
              <a:rPr lang="cs-CZ" altLang="cs-CZ" sz="2000" i="1" kern="0" dirty="0">
                <a:solidFill>
                  <a:srgbClr val="000000"/>
                </a:solidFill>
                <a:latin typeface="Arial" charset="0"/>
                <a:cs typeface="Arial" charset="0"/>
              </a:rPr>
              <a:t>stejný jako </a:t>
            </a:r>
            <a:r>
              <a:rPr lang="cs-CZ" altLang="cs-CZ" sz="2000" i="1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 roce 2023</a:t>
            </a:r>
            <a:r>
              <a:rPr lang="cs-CZ" altLang="cs-CZ" sz="2000" i="1" kern="0" dirty="0">
                <a:solidFill>
                  <a:srgbClr val="000000"/>
                </a:solidFill>
                <a:latin typeface="Arial" charset="0"/>
                <a:cs typeface="Arial" charset="0"/>
              </a:rPr>
              <a:t>) </a:t>
            </a:r>
            <a:endParaRPr lang="cs-CZ" altLang="cs-CZ" sz="2200" kern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028700" lvl="1" indent="-571500" algn="l" eaLnBrk="1" hangingPunct="1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2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Bilance N za </a:t>
            </a:r>
            <a:r>
              <a:rPr lang="cs-CZ" altLang="cs-CZ" sz="22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2023/2024 </a:t>
            </a:r>
            <a:r>
              <a:rPr lang="cs-CZ" altLang="cs-CZ" sz="2000" i="1" kern="0" dirty="0" smtClean="0">
                <a:latin typeface="Arial" charset="0"/>
                <a:cs typeface="Arial" charset="0"/>
              </a:rPr>
              <a:t>(</a:t>
            </a:r>
            <a:r>
              <a:rPr lang="cs-CZ" altLang="cs-CZ" sz="2000" i="1" kern="0" dirty="0">
                <a:latin typeface="Arial" charset="0"/>
                <a:cs typeface="Arial" charset="0"/>
              </a:rPr>
              <a:t>výpočet stejný jako za </a:t>
            </a:r>
            <a:r>
              <a:rPr lang="cs-CZ" altLang="cs-CZ" sz="2000" i="1" kern="0" dirty="0" err="1" smtClean="0">
                <a:latin typeface="Arial" charset="0"/>
                <a:cs typeface="Arial" charset="0"/>
              </a:rPr>
              <a:t>hosp</a:t>
            </a:r>
            <a:r>
              <a:rPr lang="cs-CZ" altLang="cs-CZ" sz="2000" i="1" kern="0" dirty="0" smtClean="0">
                <a:latin typeface="Arial" charset="0"/>
                <a:cs typeface="Arial" charset="0"/>
              </a:rPr>
              <a:t>. rok 2022/2023</a:t>
            </a:r>
            <a:r>
              <a:rPr lang="cs-CZ" altLang="cs-CZ" sz="2000" i="1" kern="0" dirty="0">
                <a:latin typeface="Arial" charset="0"/>
                <a:cs typeface="Arial" charset="0"/>
              </a:rPr>
              <a:t>) </a:t>
            </a:r>
            <a:endParaRPr lang="cs-CZ" altLang="cs-CZ" sz="2000" kern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167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Zástupný symbol pro obsah 3"/>
          <p:cNvSpPr>
            <a:spLocks noGrp="1"/>
          </p:cNvSpPr>
          <p:nvPr>
            <p:ph idx="1"/>
          </p:nvPr>
        </p:nvSpPr>
        <p:spPr>
          <a:xfrm>
            <a:off x="-324544" y="1412776"/>
            <a:ext cx="9577064" cy="5445224"/>
          </a:xfrm>
        </p:spPr>
        <p:txBody>
          <a:bodyPr/>
          <a:lstStyle/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Novela nařízení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vlády č. 83/2023 Sb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(přímé platby) v roce 2024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Nový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24a „Podmínky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poskytnutí </a:t>
            </a:r>
            <a:r>
              <a:rPr lang="cs-CZ" alt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ekoplatby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na podporu udržitelného hospodaření se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živinami“ + nová příloha č. 20 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nová </a:t>
            </a:r>
            <a:r>
              <a:rPr lang="cs-CZ" altLang="cs-CZ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ekoplatba</a:t>
            </a:r>
            <a:r>
              <a:rPr lang="cs-CZ" altLang="cs-CZ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vedle </a:t>
            </a:r>
            <a:r>
              <a:rPr lang="cs-CZ" altLang="cs-CZ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celofaremní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ekoplatby</a:t>
            </a:r>
            <a:endParaRPr lang="cs-CZ" altLang="cs-CZ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účinnost od 1. 1. 2025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tedy využitelné až </a:t>
            </a:r>
            <a:r>
              <a:rPr lang="cs-CZ" altLang="cs-CZ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cs-CZ" altLang="cs-CZ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ekoplatbu</a:t>
            </a:r>
            <a:r>
              <a:rPr lang="cs-CZ" altLang="cs-CZ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2025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hodnotí se v průměru na 1 ha </a:t>
            </a:r>
            <a:r>
              <a:rPr lang="cs-CZ" altLang="cs-CZ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orné půdy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(kultury R, G, U)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současně je nutno dodržet i podmínky </a:t>
            </a:r>
            <a:r>
              <a:rPr lang="cs-CZ" altLang="cs-CZ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ekoplatby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na organickou hmotu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hlavní </a:t>
            </a:r>
            <a:r>
              <a:rPr lang="cs-CZ" alt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principy: </a:t>
            </a:r>
            <a:endParaRPr lang="cs-CZ" altLang="cs-CZ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>
              <a:spcBef>
                <a:spcPct val="0"/>
              </a:spcBef>
              <a:spcAft>
                <a:spcPts val="400"/>
              </a:spcAft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udržovat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vhodný obsah P v půdě, tedy nesnižovat půdní úrodnost vyčerpáváním zásob fosforu v půdě ani nepřehnojovat fosforem (riziko znečištění vod)</a:t>
            </a:r>
          </a:p>
          <a:p>
            <a:pPr lvl="3">
              <a:spcBef>
                <a:spcPct val="0"/>
              </a:spcBef>
              <a:spcAft>
                <a:spcPts val="4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nepřehnojovat dusíkem, tedy hnojit podle reálně dosažitelných výnosů, potřeb rostlin, podmínek stanoviště, průběhu povětrnosti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8396" y="206152"/>
            <a:ext cx="89281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Ekoplatba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na 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udržitelné hospodaření 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 P a N</a:t>
            </a:r>
            <a:endParaRPr kumimoji="0" lang="cs-CZ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2521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Zástupný symbol pro obsah 3"/>
          <p:cNvSpPr>
            <a:spLocks noGrp="1"/>
          </p:cNvSpPr>
          <p:nvPr>
            <p:ph idx="1"/>
          </p:nvPr>
        </p:nvSpPr>
        <p:spPr>
          <a:xfrm>
            <a:off x="-324544" y="1196752"/>
            <a:ext cx="9577064" cy="5661248"/>
          </a:xfrm>
        </p:spPr>
        <p:txBody>
          <a:bodyPr/>
          <a:lstStyle/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Fosfor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průběžně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navracet </a:t>
            </a: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do půdy fosfor odvážený ve sklizených produktech,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přihlédnutím k výsledkům AZZP </a:t>
            </a:r>
          </a:p>
          <a:p>
            <a:pPr lvl="3">
              <a:spcBef>
                <a:spcPct val="0"/>
              </a:spcBef>
              <a:spcAft>
                <a:spcPts val="4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nahrazovací koeficient při obsahu P: „nízký“ = 1,5; „vyhovující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“=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1,0;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dobrý“ = 0,5; „vysoký“ a „velmi vysoký“ =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0; nezjištěný = 1,0 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>
              <a:spcBef>
                <a:spcPct val="0"/>
              </a:spcBef>
              <a:spcAft>
                <a:spcPts val="400"/>
              </a:spcAft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při průměrném nahrazovacím koeficientu pod 0,3 nelze o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ekoplatbu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žádat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odběr P se vypočítá na základě produktů sklizených v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roce </a:t>
            </a: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dodání P se hodnotí za </a:t>
            </a:r>
            <a:r>
              <a:rPr lang="cs-CZ" altLang="cs-CZ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hosp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rok 2024/2025 (1. 7. 2024 – 30. 6. 2025)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tolerance: -2 až ˂0 kg P/ha (50 % dotace), 0 až +10 kg P/ha (plná dotace)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endParaRPr lang="cs-CZ" sz="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spcAft>
                <a:spcPts val="400"/>
              </a:spcAft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Dusík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dodržet bilanční přebytek dusíku – max. limit je 60 kg N/ha </a:t>
            </a:r>
            <a:r>
              <a:rPr lang="cs-CZ" altLang="cs-CZ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o.p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v roce dotace; výpočet je stejný jako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u bilance </a:t>
            </a: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N v rámci nitrátové směrnice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dodání N se hodnotí za </a:t>
            </a:r>
            <a:r>
              <a:rPr lang="cs-CZ" altLang="cs-CZ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hosp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rok 2024/2025 (1. 7. 2024 – 30. 6. 2025)</a:t>
            </a: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odběr N se vypočítá na základě produktů sklizených v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roce </a:t>
            </a:r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2025</a:t>
            </a:r>
          </a:p>
          <a:p>
            <a:pPr lvl="3">
              <a:spcBef>
                <a:spcPct val="0"/>
              </a:spcBef>
              <a:spcAft>
                <a:spcPts val="400"/>
              </a:spcAft>
            </a:pPr>
            <a:endParaRPr lang="cs-CZ" alt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spcAft>
                <a:spcPts val="1200"/>
              </a:spcAft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8396" y="206152"/>
            <a:ext cx="89281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Ekoplatba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na 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udržitelné hospodaření s P a N</a:t>
            </a:r>
          </a:p>
        </p:txBody>
      </p:sp>
    </p:spTree>
    <p:extLst>
      <p:ext uri="{BB962C8B-B14F-4D97-AF65-F5344CB8AC3E}">
        <p14:creationId xmlns:p14="http://schemas.microsoft.com/office/powerpoint/2010/main" val="37878991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Zástupný symbol pro obsah 3"/>
          <p:cNvSpPr>
            <a:spLocks noGrp="1"/>
          </p:cNvSpPr>
          <p:nvPr>
            <p:ph idx="1"/>
          </p:nvPr>
        </p:nvSpPr>
        <p:spPr>
          <a:xfrm>
            <a:off x="-396552" y="1222526"/>
            <a:ext cx="9649072" cy="5517232"/>
          </a:xfrm>
        </p:spPr>
        <p:txBody>
          <a:bodyPr/>
          <a:lstStyle/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Aktuální výsledky AZZP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(příklad pro subjekt s 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220 ha orné půdy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cs-CZ" altLang="cs-CZ" sz="1600" b="1" smtClean="0">
                <a:latin typeface="Calibri" panose="020F0502020204030204" pitchFamily="34" charset="0"/>
                <a:cs typeface="Calibri" panose="020F0502020204030204" pitchFamily="34" charset="0"/>
              </a:rPr>
              <a:t>Zpráva </a:t>
            </a:r>
            <a:r>
              <a:rPr lang="cs-CZ" alt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cs-CZ" altLang="cs-CZ" sz="1600" b="1">
                <a:latin typeface="Calibri" panose="020F0502020204030204" pitchFamily="34" charset="0"/>
                <a:cs typeface="Calibri" panose="020F0502020204030204" pitchFamily="34" charset="0"/>
              </a:rPr>
              <a:t>výsledcích </a:t>
            </a:r>
            <a:r>
              <a:rPr lang="cs-CZ" altLang="cs-CZ" sz="1600" b="1" smtClean="0">
                <a:latin typeface="Calibri" panose="020F0502020204030204" pitchFamily="34" charset="0"/>
                <a:cs typeface="Calibri" panose="020F0502020204030204" pitchFamily="34" charset="0"/>
              </a:rPr>
              <a:t>AZZP</a:t>
            </a:r>
            <a:r>
              <a:rPr lang="cs-CZ" altLang="cs-CZ" sz="16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(k </a:t>
            </a:r>
            <a:r>
              <a:rPr lang="cs-CZ" altLang="cs-CZ" sz="1600" i="1">
                <a:latin typeface="Calibri" panose="020F0502020204030204" pitchFamily="34" charset="0"/>
                <a:cs typeface="Calibri" panose="020F0502020204030204" pitchFamily="34" charset="0"/>
              </a:rPr>
              <a:t>datu </a:t>
            </a:r>
            <a:r>
              <a:rPr lang="cs-CZ" altLang="cs-CZ" sz="1600" i="1" smtClean="0">
                <a:latin typeface="Calibri" panose="020F0502020204030204" pitchFamily="34" charset="0"/>
                <a:cs typeface="Calibri" panose="020F0502020204030204" pitchFamily="34" charset="0"/>
              </a:rPr>
              <a:t>JŽ </a:t>
            </a:r>
            <a:r>
              <a:rPr lang="cs-CZ" altLang="cs-CZ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2025</a:t>
            </a:r>
            <a:r>
              <a:rPr lang="cs-CZ" altLang="cs-CZ" sz="1600" i="1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sz="160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cs-CZ" altLang="cs-CZ" sz="1600" i="1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smtClean="0">
                <a:latin typeface="Calibri" panose="020F0502020204030204" pitchFamily="34" charset="0"/>
                <a:cs typeface="Calibri" panose="020F0502020204030204" pitchFamily="34" charset="0"/>
              </a:rPr>
              <a:t>kap. </a:t>
            </a:r>
            <a:r>
              <a:rPr lang="cs-CZ" altLang="cs-CZ" sz="1600" b="1" smtClean="0">
                <a:latin typeface="Calibri" panose="020F0502020204030204" pitchFamily="34" charset="0"/>
                <a:cs typeface="Calibri" panose="020F0502020204030204" pitchFamily="34" charset="0"/>
              </a:rPr>
              <a:t>Základní </a:t>
            </a:r>
            <a:r>
              <a:rPr lang="cs-CZ" altLang="cs-CZ" sz="1600" b="1">
                <a:latin typeface="Calibri" panose="020F0502020204030204" pitchFamily="34" charset="0"/>
                <a:cs typeface="Calibri" panose="020F0502020204030204" pitchFamily="34" charset="0"/>
              </a:rPr>
              <a:t>statistické </a:t>
            </a:r>
            <a:r>
              <a:rPr lang="cs-CZ" altLang="cs-CZ" sz="1600" b="1" smtClean="0">
                <a:latin typeface="Calibri" panose="020F0502020204030204" pitchFamily="34" charset="0"/>
                <a:cs typeface="Calibri" panose="020F0502020204030204" pitchFamily="34" charset="0"/>
              </a:rPr>
              <a:t>zpracování</a:t>
            </a:r>
            <a:r>
              <a:rPr lang="cs-CZ" altLang="cs-CZ" sz="16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(ke </a:t>
            </a:r>
            <a:r>
              <a:rPr lang="cs-CZ" altLang="cs-CZ" sz="1400" i="1" dirty="0">
                <a:latin typeface="Calibri" panose="020F0502020204030204" pitchFamily="34" charset="0"/>
                <a:cs typeface="Calibri" panose="020F0502020204030204" pitchFamily="34" charset="0"/>
              </a:rPr>
              <a:t>stažení na Portálu farmáře – Registr </a:t>
            </a:r>
            <a:r>
              <a:rPr lang="cs-CZ" altLang="cs-CZ" sz="1400" i="1">
                <a:latin typeface="Calibri" panose="020F0502020204030204" pitchFamily="34" charset="0"/>
                <a:cs typeface="Calibri" panose="020F0502020204030204" pitchFamily="34" charset="0"/>
              </a:rPr>
              <a:t>půdy </a:t>
            </a:r>
            <a:r>
              <a:rPr lang="cs-CZ" altLang="cs-CZ" sz="1400" i="1" smtClean="0">
                <a:latin typeface="Calibri" panose="020F0502020204030204" pitchFamily="34" charset="0"/>
                <a:cs typeface="Calibri" panose="020F0502020204030204" pitchFamily="34" charset="0"/>
              </a:rPr>
              <a:t>LPIS – </a:t>
            </a:r>
            <a:r>
              <a:rPr lang="cs-CZ" altLang="cs-CZ" sz="1400" b="1" i="1" smtClean="0">
                <a:latin typeface="Calibri" panose="020F0502020204030204" pitchFamily="34" charset="0"/>
                <a:cs typeface="Calibri" panose="020F0502020204030204" pitchFamily="34" charset="0"/>
              </a:rPr>
              <a:t>tisk </a:t>
            </a:r>
            <a:r>
              <a:rPr lang="cs-CZ" altLang="cs-CZ" sz="1400" b="1" i="1">
                <a:latin typeface="Calibri" panose="020F0502020204030204" pitchFamily="34" charset="0"/>
                <a:cs typeface="Calibri" panose="020F0502020204030204" pitchFamily="34" charset="0"/>
              </a:rPr>
              <a:t>14a. Zpráva o výsledcích měření AZZP – dle roků</a:t>
            </a:r>
            <a:r>
              <a:rPr lang="cs-CZ" altLang="cs-CZ" sz="1400" i="1">
                <a:latin typeface="Calibri" panose="020F0502020204030204" pitchFamily="34" charset="0"/>
                <a:cs typeface="Calibri" panose="020F0502020204030204" pitchFamily="34" charset="0"/>
              </a:rPr>
              <a:t>, ve </a:t>
            </a:r>
            <a:r>
              <a:rPr lang="cs-CZ" altLang="cs-CZ" sz="1400" i="1" smtClean="0">
                <a:latin typeface="Calibri" panose="020F0502020204030204" pitchFamily="34" charset="0"/>
                <a:cs typeface="Calibri" panose="020F0502020204030204" pitchFamily="34" charset="0"/>
              </a:rPr>
              <a:t>variantě </a:t>
            </a:r>
            <a:r>
              <a:rPr lang="cs-CZ" altLang="cs-CZ" sz="1400" b="1" i="1" smtClean="0">
                <a:latin typeface="Calibri" panose="020F0502020204030204" pitchFamily="34" charset="0"/>
                <a:cs typeface="Calibri" panose="020F0502020204030204" pitchFamily="34" charset="0"/>
              </a:rPr>
              <a:t>Kompletní</a:t>
            </a:r>
            <a:r>
              <a:rPr lang="cs-CZ" altLang="cs-CZ" sz="1400" i="1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cs-CZ" altLang="cs-CZ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8396" y="206152"/>
            <a:ext cx="89281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Příklad výpočtu</a:t>
            </a:r>
            <a:endParaRPr kumimoji="0" lang="cs-CZ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19944" y="6262204"/>
            <a:ext cx="8716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Dle návrhu </a:t>
            </a:r>
            <a:r>
              <a:rPr kumimoji="0" lang="cs-CZ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směrnice </a:t>
            </a:r>
            <a:r>
              <a:rPr kumimoji="0" lang="cs-CZ" sz="1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EP </a:t>
            </a:r>
            <a:r>
              <a:rPr kumimoji="0" lang="cs-CZ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 Rady o monitorování půdy </a:t>
            </a:r>
            <a:r>
              <a:rPr kumimoji="0" lang="cs-CZ" sz="1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stanoví </a:t>
            </a:r>
            <a:r>
              <a:rPr kumimoji="0" lang="cs-CZ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členský stát </a:t>
            </a:r>
            <a:r>
              <a:rPr kumimoji="0" lang="cs-CZ" sz="1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max. hodnotu obsahu extrahovatelného fosforu v rozmezí 30–50 mg P/kg (Olsen), tj. cca 60–100 mg P/kg (Mehlich 3), optimální je tedy kategorie „Vyhovující“. </a:t>
            </a:r>
            <a:endParaRPr kumimoji="0" lang="cs-CZ" sz="14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44" y="3959212"/>
            <a:ext cx="8496944" cy="229010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732240" y="5971758"/>
            <a:ext cx="432048" cy="1935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44" y="2384748"/>
            <a:ext cx="8496944" cy="148547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1951" y="3209298"/>
            <a:ext cx="8356513" cy="46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9495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Zástupný symbol pro obsah 3"/>
          <p:cNvSpPr>
            <a:spLocks noGrp="1"/>
          </p:cNvSpPr>
          <p:nvPr>
            <p:ph idx="1"/>
          </p:nvPr>
        </p:nvSpPr>
        <p:spPr>
          <a:xfrm>
            <a:off x="-180528" y="1205108"/>
            <a:ext cx="9469560" cy="5652891"/>
          </a:xfrm>
        </p:spPr>
        <p:txBody>
          <a:bodyPr/>
          <a:lstStyle/>
          <a:p>
            <a:pPr lvl="1">
              <a:spcBef>
                <a:spcPct val="0"/>
              </a:spcBef>
              <a:spcAft>
                <a:spcPts val="400"/>
              </a:spcAft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Obsah fosforu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 rostlinných produktech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(sklizně v roce 2024)</a:t>
            </a:r>
            <a:endParaRPr lang="cs-CZ" alt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ts val="400"/>
              </a:spcAft>
            </a:pP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4,04 t P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Potřeba dodání fosforu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(hospodářský rok hnojení 2024/2025)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4,04 t P x 0,57 = </a:t>
            </a:r>
            <a:r>
              <a:rPr lang="cs-CZ" altLang="cs-CZ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2,32 t P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Skutečné dodání fosforu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(hospodářský rok hnojení 2024/2025)</a:t>
            </a:r>
            <a:endParaRPr lang="cs-CZ" alt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8,30 t P</a:t>
            </a:r>
            <a:r>
              <a:rPr lang="cs-CZ" altLang="cs-CZ" sz="21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altLang="cs-CZ" sz="21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altLang="cs-CZ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3,62 t P </a:t>
            </a: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př</a:t>
            </a:r>
            <a:r>
              <a:rPr lang="pl-PL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epočet </a:t>
            </a:r>
            <a:r>
              <a:rPr lang="pl-PL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 oxidové formy na formu prvků podle vzorce: P = P</a:t>
            </a:r>
            <a:r>
              <a:rPr lang="pl-PL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l-PL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x </a:t>
            </a:r>
            <a:r>
              <a:rPr lang="pl-PL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0,436)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Bilance fosforu </a:t>
            </a:r>
            <a:r>
              <a:rPr lang="cs-CZ" alt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(ve vztahu k následnému vracení fosforu)</a:t>
            </a:r>
            <a:endParaRPr lang="cs-CZ" alt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1,30 t P (= 3,62 – 2,32)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220 ha orné půdy</a:t>
            </a: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v průměru </a:t>
            </a:r>
            <a:r>
              <a:rPr lang="cs-CZ" altLang="cs-CZ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5,90 kg P/ha </a:t>
            </a: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orné půdy </a:t>
            </a:r>
            <a:r>
              <a:rPr lang="cs-CZ" altLang="cs-CZ" sz="2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(v toleranci 0 až +10 kg P/ha)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Bilance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dusíku </a:t>
            </a: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(hospodářský rok hnojení </a:t>
            </a:r>
            <a:r>
              <a:rPr lang="cs-CZ" alt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2024/2025, sklizně </a:t>
            </a: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v roce 2025)</a:t>
            </a:r>
            <a:endParaRPr lang="cs-CZ" altLang="cs-CZ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ts val="1200"/>
              </a:spcAft>
            </a:pPr>
            <a:r>
              <a:rPr lang="cs-CZ" altLang="cs-CZ" sz="21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stejný jako u bilance N 2024/2025 podle nitrátové směrnice</a:t>
            </a:r>
            <a:endParaRPr lang="cs-CZ" altLang="cs-CZ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ts val="1200"/>
              </a:spcAft>
            </a:pPr>
            <a:endParaRPr lang="cs-CZ" altLang="cs-CZ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ts val="1200"/>
              </a:spcAft>
            </a:pPr>
            <a:endParaRPr lang="cs-CZ" altLang="cs-CZ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8396" y="206152"/>
            <a:ext cx="89281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Ekoplatba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na udržitelné hospodaření s P a N</a:t>
            </a:r>
          </a:p>
        </p:txBody>
      </p:sp>
    </p:spTree>
    <p:extLst>
      <p:ext uri="{BB962C8B-B14F-4D97-AF65-F5344CB8AC3E}">
        <p14:creationId xmlns:p14="http://schemas.microsoft.com/office/powerpoint/2010/main" val="658025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Medián">
  <a:themeElements>
    <a:clrScheme name="4_Medián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4_Medián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Medián 1">
        <a:dk1>
          <a:srgbClr val="000000"/>
        </a:dk1>
        <a:lt1>
          <a:srgbClr val="FFFFFF"/>
        </a:lt1>
        <a:dk2>
          <a:srgbClr val="775F55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32022</TotalTime>
  <Words>663</Words>
  <Application>Microsoft Office PowerPoint</Application>
  <PresentationFormat>Předvádění na obrazovce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Wingdings 2</vt:lpstr>
      <vt:lpstr>4_Medián</vt:lpstr>
      <vt:lpstr>Medián</vt:lpstr>
      <vt:lpstr>Ekoplatba na podporu udržitelného hospodaření se živinami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Hlavackova</dc:creator>
  <cp:lastModifiedBy>admin</cp:lastModifiedBy>
  <cp:revision>2273</cp:revision>
  <dcterms:created xsi:type="dcterms:W3CDTF">2013-03-08T09:52:21Z</dcterms:created>
  <dcterms:modified xsi:type="dcterms:W3CDTF">2024-10-15T06:28:55Z</dcterms:modified>
</cp:coreProperties>
</file>